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498"/>
    </p:cViewPr>
  </p:sorterViewPr>
  <p:gridSpacing cx="72008" cy="72008"/>
</p:viewPr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город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229</c:v>
                </c:pt>
                <c:pt idx="1">
                  <c:v>230</c:v>
                </c:pt>
                <c:pt idx="2">
                  <c:v>236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село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88</c:v>
                </c:pt>
                <c:pt idx="1">
                  <c:v>102</c:v>
                </c:pt>
                <c:pt idx="2">
                  <c:v>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777280"/>
        <c:axId val="29779072"/>
      </c:barChart>
      <c:catAx>
        <c:axId val="29777280"/>
        <c:scaling>
          <c:orientation val="minMax"/>
        </c:scaling>
        <c:delete val="0"/>
        <c:axPos val="b"/>
        <c:majorTickMark val="out"/>
        <c:minorTickMark val="none"/>
        <c:tickLblPos val="nextTo"/>
        <c:crossAx val="29779072"/>
        <c:crosses val="autoZero"/>
        <c:auto val="1"/>
        <c:lblAlgn val="ctr"/>
        <c:lblOffset val="100"/>
        <c:noMultiLvlLbl val="0"/>
      </c:catAx>
      <c:valAx>
        <c:axId val="29779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7772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кружков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88</c:v>
                </c:pt>
                <c:pt idx="1">
                  <c:v>187</c:v>
                </c:pt>
                <c:pt idx="2">
                  <c:v>209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всего обучающ-ся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1498</c:v>
                </c:pt>
                <c:pt idx="1">
                  <c:v>2364</c:v>
                </c:pt>
                <c:pt idx="2">
                  <c:v>3620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847936"/>
        <c:axId val="31849472"/>
      </c:barChart>
      <c:catAx>
        <c:axId val="31847936"/>
        <c:scaling>
          <c:orientation val="minMax"/>
        </c:scaling>
        <c:delete val="0"/>
        <c:axPos val="b"/>
        <c:majorTickMark val="out"/>
        <c:minorTickMark val="none"/>
        <c:tickLblPos val="nextTo"/>
        <c:crossAx val="31849472"/>
        <c:crosses val="autoZero"/>
        <c:auto val="1"/>
        <c:lblAlgn val="ctr"/>
        <c:lblOffset val="100"/>
        <c:noMultiLvlLbl val="0"/>
      </c:catAx>
      <c:valAx>
        <c:axId val="31849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8479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учащ-ся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409</c:v>
                </c:pt>
                <c:pt idx="1">
                  <c:v>453</c:v>
                </c:pt>
                <c:pt idx="2">
                  <c:v>476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276416"/>
        <c:axId val="31323264"/>
      </c:barChart>
      <c:catAx>
        <c:axId val="31276416"/>
        <c:scaling>
          <c:orientation val="minMax"/>
        </c:scaling>
        <c:delete val="0"/>
        <c:axPos val="b"/>
        <c:majorTickMark val="out"/>
        <c:minorTickMark val="none"/>
        <c:tickLblPos val="nextTo"/>
        <c:crossAx val="31323264"/>
        <c:crosses val="autoZero"/>
        <c:auto val="1"/>
        <c:lblAlgn val="ctr"/>
        <c:lblOffset val="100"/>
        <c:noMultiLvlLbl val="0"/>
      </c:catAx>
      <c:valAx>
        <c:axId val="31323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2764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учащиеся школы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школа 1</c:v>
                </c:pt>
                <c:pt idx="1">
                  <c:v>школа 2</c:v>
                </c:pt>
                <c:pt idx="2">
                  <c:v>школа 3</c:v>
                </c:pt>
                <c:pt idx="3">
                  <c:v>школа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81</c:v>
                </c:pt>
                <c:pt idx="2">
                  <c:v>304</c:v>
                </c:pt>
                <c:pt idx="3">
                  <c:v>91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дошкольники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школа 1</c:v>
                </c:pt>
                <c:pt idx="1">
                  <c:v>школа 2</c:v>
                </c:pt>
                <c:pt idx="2">
                  <c:v>школа 3</c:v>
                </c:pt>
                <c:pt idx="3">
                  <c:v>школа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</c:v>
                </c:pt>
                <c:pt idx="1">
                  <c:v>41</c:v>
                </c:pt>
                <c:pt idx="2">
                  <c:v>0</c:v>
                </c:pt>
                <c:pt idx="3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550080"/>
        <c:axId val="31551872"/>
      </c:barChart>
      <c:catAx>
        <c:axId val="31550080"/>
        <c:scaling>
          <c:orientation val="minMax"/>
        </c:scaling>
        <c:delete val="0"/>
        <c:axPos val="b"/>
        <c:majorTickMark val="out"/>
        <c:minorTickMark val="none"/>
        <c:tickLblPos val="nextTo"/>
        <c:crossAx val="31551872"/>
        <c:crosses val="autoZero"/>
        <c:auto val="1"/>
        <c:lblAlgn val="ctr"/>
        <c:lblOffset val="100"/>
        <c:noMultiLvlLbl val="0"/>
      </c:catAx>
      <c:valAx>
        <c:axId val="31551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5500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школа1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30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школа2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53</c:v>
                </c:pt>
                <c:pt idx="1">
                  <c:v>73</c:v>
                </c:pt>
                <c:pt idx="2">
                  <c:v>54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школа3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40</c:v>
                </c:pt>
                <c:pt idx="1">
                  <c:v>30</c:v>
                </c:pt>
                <c:pt idx="2">
                  <c:v>33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школа4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203</c:v>
                </c:pt>
                <c:pt idx="1">
                  <c:v>132</c:v>
                </c:pt>
                <c:pt idx="2">
                  <c:v>117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575040"/>
        <c:axId val="31593216"/>
      </c:barChart>
      <c:catAx>
        <c:axId val="31575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593216"/>
        <c:crosses val="autoZero"/>
        <c:auto val="1"/>
        <c:lblAlgn val="ctr"/>
        <c:lblOffset val="100"/>
        <c:noMultiLvlLbl val="0"/>
      </c:catAx>
      <c:valAx>
        <c:axId val="31593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5750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учащихся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26</c:v>
                </c:pt>
                <c:pt idx="1">
                  <c:v>25</c:v>
                </c:pt>
                <c:pt idx="2">
                  <c:v>27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дистанционно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938048"/>
        <c:axId val="31939584"/>
      </c:barChart>
      <c:catAx>
        <c:axId val="31938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939584"/>
        <c:crosses val="autoZero"/>
        <c:auto val="1"/>
        <c:lblAlgn val="ctr"/>
        <c:lblOffset val="100"/>
        <c:noMultiLvlLbl val="0"/>
      </c:catAx>
      <c:valAx>
        <c:axId val="31939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9380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65</c:v>
                </c:pt>
                <c:pt idx="1">
                  <c:v>175</c:v>
                </c:pt>
                <c:pt idx="2">
                  <c:v>177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школах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36</c:v>
                </c:pt>
                <c:pt idx="1">
                  <c:v>30</c:v>
                </c:pt>
                <c:pt idx="2">
                  <c:v>28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 коррекционной школе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22</c:v>
                </c:pt>
                <c:pt idx="1">
                  <c:v>140</c:v>
                </c:pt>
                <c:pt idx="2">
                  <c:v>144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коррекционных классах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7</c:v>
                </c:pt>
                <c:pt idx="1">
                  <c:v>5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085888"/>
        <c:axId val="32087424"/>
      </c:barChart>
      <c:catAx>
        <c:axId val="32085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087424"/>
        <c:crosses val="autoZero"/>
        <c:auto val="1"/>
        <c:lblAlgn val="ctr"/>
        <c:lblOffset val="100"/>
        <c:noMultiLvlLbl val="0"/>
      </c:catAx>
      <c:valAx>
        <c:axId val="32087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0858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222</c:v>
                </c:pt>
                <c:pt idx="1">
                  <c:v>208</c:v>
                </c:pt>
                <c:pt idx="2">
                  <c:v>211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школах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67</c:v>
                </c:pt>
                <c:pt idx="1">
                  <c:v>85</c:v>
                </c:pt>
                <c:pt idx="2">
                  <c:v>94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 коррекционной школе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155</c:v>
                </c:pt>
                <c:pt idx="1">
                  <c:v>123</c:v>
                </c:pt>
                <c:pt idx="2">
                  <c:v>117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917568"/>
        <c:axId val="31919104"/>
      </c:barChart>
      <c:catAx>
        <c:axId val="31917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919104"/>
        <c:crosses val="autoZero"/>
        <c:auto val="1"/>
        <c:lblAlgn val="ctr"/>
        <c:lblOffset val="100"/>
        <c:noMultiLvlLbl val="0"/>
      </c:catAx>
      <c:valAx>
        <c:axId val="31919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9175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школы района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</c:v>
                </c:pt>
                <c:pt idx="1">
                  <c:v>13</c:v>
                </c:pt>
                <c:pt idx="2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072832"/>
        <c:axId val="36111488"/>
      </c:barChart>
      <c:catAx>
        <c:axId val="36072832"/>
        <c:scaling>
          <c:orientation val="minMax"/>
        </c:scaling>
        <c:delete val="0"/>
        <c:axPos val="b"/>
        <c:majorTickMark val="out"/>
        <c:minorTickMark val="none"/>
        <c:tickLblPos val="nextTo"/>
        <c:crossAx val="36111488"/>
        <c:crosses val="autoZero"/>
        <c:auto val="1"/>
        <c:lblAlgn val="ctr"/>
        <c:lblOffset val="100"/>
        <c:noMultiLvlLbl val="0"/>
      </c:catAx>
      <c:valAx>
        <c:axId val="36111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0728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серебряная медаль</c:v>
                </c:pt>
              </c:strCache>
            </c:strRef>
          </c:tx>
          <c:invertIfNegative val="0"/>
          <c:cat>
            <c:numRef>
              <c:f>Лист1!$A$3:$A$5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Лист1!$B$3:$B$5</c:f>
              <c:numCache>
                <c:formatCode>General</c:formatCode>
                <c:ptCount val="3"/>
                <c:pt idx="0">
                  <c:v>2</c:v>
                </c:pt>
                <c:pt idx="1">
                  <c:v>4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золотая медаль</c:v>
                </c:pt>
              </c:strCache>
            </c:strRef>
          </c:tx>
          <c:invertIfNegative val="0"/>
          <c:cat>
            <c:numRef>
              <c:f>Лист1!$A$3:$A$5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Лист1!$C$3:$C$5</c:f>
              <c:numCache>
                <c:formatCode>General</c:formatCode>
                <c:ptCount val="3"/>
                <c:pt idx="0">
                  <c:v>4</c:v>
                </c:pt>
                <c:pt idx="1">
                  <c:v>5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137600"/>
        <c:axId val="36139392"/>
      </c:barChart>
      <c:catAx>
        <c:axId val="36137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6139392"/>
        <c:crosses val="autoZero"/>
        <c:auto val="1"/>
        <c:lblAlgn val="ctr"/>
        <c:lblOffset val="100"/>
        <c:noMultiLvlLbl val="0"/>
      </c:catAx>
      <c:valAx>
        <c:axId val="36139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1376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</c:v>
                </c:pt>
                <c:pt idx="1">
                  <c:v>4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823360"/>
        <c:axId val="29824896"/>
      </c:barChart>
      <c:catAx>
        <c:axId val="29823360"/>
        <c:scaling>
          <c:orientation val="minMax"/>
        </c:scaling>
        <c:delete val="0"/>
        <c:axPos val="b"/>
        <c:majorTickMark val="out"/>
        <c:minorTickMark val="none"/>
        <c:tickLblPos val="nextTo"/>
        <c:crossAx val="29824896"/>
        <c:crosses val="autoZero"/>
        <c:auto val="1"/>
        <c:lblAlgn val="ctr"/>
        <c:lblOffset val="100"/>
        <c:noMultiLvlLbl val="0"/>
      </c:catAx>
      <c:valAx>
        <c:axId val="29824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8233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учащихся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3449</c:v>
                </c:pt>
                <c:pt idx="1">
                  <c:v>3494</c:v>
                </c:pt>
                <c:pt idx="2">
                  <c:v>3433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вечерние классы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37</c:v>
                </c:pt>
                <c:pt idx="1">
                  <c:v>32</c:v>
                </c:pt>
                <c:pt idx="2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834624"/>
        <c:axId val="29873280"/>
      </c:barChart>
      <c:catAx>
        <c:axId val="29834624"/>
        <c:scaling>
          <c:orientation val="minMax"/>
        </c:scaling>
        <c:delete val="0"/>
        <c:axPos val="b"/>
        <c:majorTickMark val="out"/>
        <c:minorTickMark val="none"/>
        <c:tickLblPos val="nextTo"/>
        <c:crossAx val="29873280"/>
        <c:crosses val="autoZero"/>
        <c:auto val="1"/>
        <c:lblAlgn val="ctr"/>
        <c:lblOffset val="100"/>
        <c:noMultiLvlLbl val="0"/>
      </c:catAx>
      <c:valAx>
        <c:axId val="29873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8346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класс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314</c:v>
                </c:pt>
                <c:pt idx="1">
                  <c:v>310</c:v>
                </c:pt>
                <c:pt idx="2">
                  <c:v>306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2-4 классы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1054</c:v>
                </c:pt>
                <c:pt idx="1">
                  <c:v>982</c:v>
                </c:pt>
                <c:pt idx="2">
                  <c:v>899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5-9 класс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1498</c:v>
                </c:pt>
                <c:pt idx="1">
                  <c:v>1542</c:v>
                </c:pt>
                <c:pt idx="2">
                  <c:v>1584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10 класс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183</c:v>
                </c:pt>
                <c:pt idx="1">
                  <c:v>157</c:v>
                </c:pt>
                <c:pt idx="2">
                  <c:v>159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11 класс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166</c:v>
                </c:pt>
                <c:pt idx="1">
                  <c:v>182</c:v>
                </c:pt>
                <c:pt idx="2">
                  <c:v>154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04992"/>
        <c:axId val="14006528"/>
      </c:barChart>
      <c:catAx>
        <c:axId val="14004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006528"/>
        <c:crosses val="autoZero"/>
        <c:auto val="1"/>
        <c:lblAlgn val="ctr"/>
        <c:lblOffset val="100"/>
        <c:noMultiLvlLbl val="0"/>
      </c:catAx>
      <c:valAx>
        <c:axId val="14006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0049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город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108</c:v>
                </c:pt>
                <c:pt idx="1">
                  <c:v>110</c:v>
                </c:pt>
                <c:pt idx="2">
                  <c:v>114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село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67</c:v>
                </c:pt>
                <c:pt idx="1">
                  <c:v>65</c:v>
                </c:pt>
                <c:pt idx="2">
                  <c:v>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303616"/>
        <c:axId val="14305152"/>
      </c:barChart>
      <c:catAx>
        <c:axId val="14303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305152"/>
        <c:crosses val="autoZero"/>
        <c:auto val="1"/>
        <c:lblAlgn val="ctr"/>
        <c:lblOffset val="100"/>
        <c:noMultiLvlLbl val="0"/>
      </c:catAx>
      <c:valAx>
        <c:axId val="14305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3036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школа№1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87</c:v>
                </c:pt>
                <c:pt idx="1">
                  <c:v>64</c:v>
                </c:pt>
                <c:pt idx="2">
                  <c:v>43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школа №2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283</c:v>
                </c:pt>
                <c:pt idx="1">
                  <c:v>346</c:v>
                </c:pt>
                <c:pt idx="2">
                  <c:v>334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школа№3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110</c:v>
                </c:pt>
                <c:pt idx="1">
                  <c:v>91</c:v>
                </c:pt>
                <c:pt idx="2">
                  <c:v>79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школа№4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79</c:v>
                </c:pt>
                <c:pt idx="1">
                  <c:v>73</c:v>
                </c:pt>
                <c:pt idx="2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385472"/>
        <c:axId val="29387008"/>
      </c:barChart>
      <c:catAx>
        <c:axId val="29385472"/>
        <c:scaling>
          <c:orientation val="minMax"/>
        </c:scaling>
        <c:delete val="0"/>
        <c:axPos val="b"/>
        <c:majorTickMark val="out"/>
        <c:minorTickMark val="none"/>
        <c:tickLblPos val="nextTo"/>
        <c:crossAx val="29387008"/>
        <c:crosses val="autoZero"/>
        <c:auto val="1"/>
        <c:lblAlgn val="ctr"/>
        <c:lblOffset val="100"/>
        <c:noMultiLvlLbl val="0"/>
      </c:catAx>
      <c:valAx>
        <c:axId val="293870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385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город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</c:v>
                </c:pt>
                <c:pt idx="1">
                  <c:v>12</c:v>
                </c:pt>
                <c:pt idx="2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село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</c:v>
                </c:pt>
                <c:pt idx="1">
                  <c:v>10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411776"/>
        <c:axId val="30978816"/>
      </c:barChart>
      <c:catAx>
        <c:axId val="30411776"/>
        <c:scaling>
          <c:orientation val="minMax"/>
        </c:scaling>
        <c:delete val="0"/>
        <c:axPos val="b"/>
        <c:majorTickMark val="out"/>
        <c:minorTickMark val="none"/>
        <c:tickLblPos val="nextTo"/>
        <c:crossAx val="30978816"/>
        <c:crosses val="autoZero"/>
        <c:auto val="1"/>
        <c:lblAlgn val="ctr"/>
        <c:lblOffset val="100"/>
        <c:noMultiLvlLbl val="0"/>
      </c:catAx>
      <c:valAx>
        <c:axId val="30978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04117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пункт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кабинет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795456"/>
        <c:axId val="31797248"/>
      </c:barChart>
      <c:catAx>
        <c:axId val="31795456"/>
        <c:scaling>
          <c:orientation val="minMax"/>
        </c:scaling>
        <c:delete val="0"/>
        <c:axPos val="b"/>
        <c:majorTickMark val="out"/>
        <c:minorTickMark val="none"/>
        <c:tickLblPos val="nextTo"/>
        <c:crossAx val="31797248"/>
        <c:crosses val="autoZero"/>
        <c:auto val="1"/>
        <c:lblAlgn val="ctr"/>
        <c:lblOffset val="100"/>
        <c:noMultiLvlLbl val="0"/>
      </c:catAx>
      <c:valAx>
        <c:axId val="31797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7954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 №1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школа №2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40</c:v>
                </c:pt>
                <c:pt idx="1">
                  <c:v>50</c:v>
                </c:pt>
                <c:pt idx="2">
                  <c:v>50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школа №3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25</c:v>
                </c:pt>
                <c:pt idx="1">
                  <c:v>25</c:v>
                </c:pt>
                <c:pt idx="2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коррекционная школа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30</c:v>
                </c:pt>
                <c:pt idx="1">
                  <c:v>154</c:v>
                </c:pt>
                <c:pt idx="2">
                  <c:v>133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812224"/>
        <c:axId val="31822208"/>
      </c:barChart>
      <c:catAx>
        <c:axId val="31812224"/>
        <c:scaling>
          <c:orientation val="minMax"/>
        </c:scaling>
        <c:delete val="0"/>
        <c:axPos val="b"/>
        <c:majorTickMark val="out"/>
        <c:minorTickMark val="none"/>
        <c:tickLblPos val="nextTo"/>
        <c:crossAx val="31822208"/>
        <c:crosses val="autoZero"/>
        <c:auto val="1"/>
        <c:lblAlgn val="ctr"/>
        <c:lblOffset val="100"/>
        <c:noMultiLvlLbl val="0"/>
      </c:catAx>
      <c:valAx>
        <c:axId val="31822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8122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430</Words>
  <Application>Microsoft Office PowerPoint</Application>
  <PresentationFormat>Экран (4:3)</PresentationFormat>
  <Paragraphs>103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Итоги сдачи форм государственной статистической отчетности и типичные ошибки при заполнении их</vt:lpstr>
      <vt:lpstr>Статистическая отчетность</vt:lpstr>
      <vt:lpstr>Сеть учреждений</vt:lpstr>
      <vt:lpstr>Количество учителей</vt:lpstr>
      <vt:lpstr>Медицинские работники</vt:lpstr>
      <vt:lpstr>Контингент обучающихся</vt:lpstr>
      <vt:lpstr>Распределение учащихся по классам</vt:lpstr>
      <vt:lpstr>Число классов, классов-комплектов</vt:lpstr>
      <vt:lpstr>Вторая смена</vt:lpstr>
      <vt:lpstr>Группы продленного дня</vt:lpstr>
      <vt:lpstr>Логопедические пункты, кабинеты</vt:lpstr>
      <vt:lpstr>Численность обучающихся в логопедических пунктах, кабинетах</vt:lpstr>
      <vt:lpstr>Кружковая работа</vt:lpstr>
      <vt:lpstr>Платные дополнительные образовательные услуги</vt:lpstr>
      <vt:lpstr>Платные дополнительные образовательные услуги в ОО в 2013 году: </vt:lpstr>
      <vt:lpstr>Профильное обучение</vt:lpstr>
      <vt:lpstr>Профильное обучение</vt:lpstr>
      <vt:lpstr>Домашнее обучение</vt:lpstr>
      <vt:lpstr>Численность детей-инвалидов</vt:lpstr>
      <vt:lpstr>Численность детей с ограниченными возможностями здоровья</vt:lpstr>
      <vt:lpstr>Органы общественного самоуправления</vt:lpstr>
      <vt:lpstr>Учащиеся, получившие аттестат о среднем образовании с золотой и серебряной медалью</vt:lpstr>
      <vt:lpstr>Типичные ошибки при заполнении форм статистической отчётности</vt:lpstr>
      <vt:lpstr>Типичные ошибки при заполнении форм статистической отчётности</vt:lpstr>
      <vt:lpstr>Типичные ошибки при заполнении форм статистической отчётности</vt:lpstr>
      <vt:lpstr>Типичные ошибки при заполнении форм статистической отчётности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сдачи форм государственной статистической отчетности и типичные ошибки при заполнении их</dc:title>
  <dc:creator>nb-0019</dc:creator>
  <cp:lastModifiedBy>Хлебникова Зоя Серге</cp:lastModifiedBy>
  <cp:revision>50</cp:revision>
  <cp:lastPrinted>2013-10-15T05:24:06Z</cp:lastPrinted>
  <dcterms:created xsi:type="dcterms:W3CDTF">2013-10-02T03:55:04Z</dcterms:created>
  <dcterms:modified xsi:type="dcterms:W3CDTF">2013-10-15T05:24:34Z</dcterms:modified>
</cp:coreProperties>
</file>